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Corbel" panose="020B05030202040202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h5be+LGk4GpuRhNLn9DZQQjxIZ2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85390d0ad9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385390d0ad9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85390d0ad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385390d0ad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13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0" name="Google Shape;20;p13"/>
            <p:cNvSpPr/>
            <p:nvPr/>
          </p:nvSpPr>
          <p:spPr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l" t="t" r="r" b="b"/>
              <a:pathLst>
                <a:path w="670" h="1753" extrusionOk="0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Google Shape;21;p13"/>
            <p:cNvSpPr/>
            <p:nvPr/>
          </p:nvSpPr>
          <p:spPr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l" t="t" r="r" b="b"/>
              <a:pathLst>
                <a:path w="652" h="1684" extrusionOk="0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2" name="Google Shape;22;p13"/>
            <p:cNvSpPr/>
            <p:nvPr/>
          </p:nvSpPr>
          <p:spPr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l" t="t" r="r" b="b"/>
              <a:pathLst>
                <a:path w="1697" h="2693" extrusionOk="0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3" name="Google Shape;23;p13"/>
            <p:cNvSpPr/>
            <p:nvPr/>
          </p:nvSpPr>
          <p:spPr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l" t="t" r="r" b="b"/>
              <a:pathLst>
                <a:path w="2099" h="2624" extrusionOk="0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24" name="Google Shape;24;p13"/>
            <p:cNvSpPr/>
            <p:nvPr/>
          </p:nvSpPr>
          <p:spPr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l" t="t" r="r" b="b"/>
              <a:pathLst>
                <a:path w="2883" h="2627" extrusionOk="0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25" name="Google Shape;25;p13"/>
            <p:cNvSpPr/>
            <p:nvPr/>
          </p:nvSpPr>
          <p:spPr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l" t="t" r="r" b="b"/>
              <a:pathLst>
                <a:path w="2258" h="2696" extrusionOk="0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26" name="Google Shape;26;p13"/>
          <p:cNvSpPr txBox="1"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rbel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spcBef>
                <a:spcPts val="420"/>
              </a:spcBef>
              <a:spcAft>
                <a:spcPts val="0"/>
              </a:spcAft>
              <a:buSzPts val="3045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29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261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232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203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ftr" idx="11"/>
          </p:nvPr>
        </p:nvSpPr>
        <p:spPr>
          <a:xfrm>
            <a:off x="5332412" y="5883275"/>
            <a:ext cx="432404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2"/>
          <p:cNvSpPr>
            <a:spLocks noGrp="1"/>
          </p:cNvSpPr>
          <p:nvPr>
            <p:ph type="pic" idx="2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1484311" y="5299603"/>
            <a:ext cx="10018711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203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lang="es-ES" sz="8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“</a:t>
            </a:r>
            <a:endParaRPr/>
          </a:p>
        </p:txBody>
      </p:sp>
      <p:sp>
        <p:nvSpPr>
          <p:cNvPr id="97" name="Google Shape;97;p2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lang="es-ES" sz="8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”</a:t>
            </a:r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sz="3200" b="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body" idx="1"/>
          </p:nvPr>
        </p:nvSpPr>
        <p:spPr>
          <a:xfrm>
            <a:off x="2436811" y="3428999"/>
            <a:ext cx="8532815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2610"/>
              <a:buFont typeface="Corbel"/>
              <a:buNone/>
              <a:defRPr sz="18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900"/>
              <a:buFont typeface="Corbel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610"/>
              <a:buFont typeface="Corbel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2320"/>
              <a:buFont typeface="Corbel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2030"/>
              <a:buFont typeface="Corbel"/>
              <a:buNone/>
              <a:defRPr/>
            </a:lvl5pPr>
            <a:lvl6pPr marL="2743200" lvl="5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marL="3200400" lvl="6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marL="3657600" lvl="7" indent="-394334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marL="4114800" lvl="8" indent="-394334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body" idx="2"/>
          </p:nvPr>
        </p:nvSpPr>
        <p:spPr>
          <a:xfrm>
            <a:off x="1484311" y="4343400"/>
            <a:ext cx="10018711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4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4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4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5"/>
          <p:cNvSpPr txBox="1"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lang="es-ES" sz="8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“</a:t>
            </a:r>
            <a:endParaRPr/>
          </a:p>
        </p:txBody>
      </p:sp>
      <p:sp>
        <p:nvSpPr>
          <p:cNvPr id="112" name="Google Shape;112;p26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lang="es-ES" sz="8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”</a:t>
            </a:r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sz="3200" b="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body" idx="1"/>
          </p:nvPr>
        </p:nvSpPr>
        <p:spPr>
          <a:xfrm>
            <a:off x="1484313" y="3886200"/>
            <a:ext cx="10018710" cy="8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r">
              <a:spcBef>
                <a:spcPts val="480"/>
              </a:spcBef>
              <a:spcAft>
                <a:spcPts val="0"/>
              </a:spcAft>
              <a:buSzPts val="3480"/>
              <a:buNone/>
              <a:defRPr sz="2400" b="0" cap="none">
                <a:solidFill>
                  <a:schemeClr val="dk1"/>
                </a:solidFill>
              </a:defRPr>
            </a:lvl1pPr>
            <a:lvl2pPr marL="914400" lvl="1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marL="1371600" lvl="2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marL="1828800" lvl="3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marL="2286000" lvl="4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marL="2743200" lvl="5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marL="3200400" lvl="6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marL="3657600" lvl="7" indent="-394334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marL="4114800" lvl="8" indent="-394334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6"/>
          <p:cNvSpPr txBox="1">
            <a:spLocks noGrp="1"/>
          </p:cNvSpPr>
          <p:nvPr>
            <p:ph type="body" idx="2"/>
          </p:nvPr>
        </p:nvSpPr>
        <p:spPr>
          <a:xfrm>
            <a:off x="1484312" y="4775200"/>
            <a:ext cx="10018710" cy="1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360"/>
              </a:spcBef>
              <a:spcAft>
                <a:spcPts val="0"/>
              </a:spcAft>
              <a:buSzPts val="261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6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6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7"/>
          <p:cNvSpPr txBox="1">
            <a:spLocks noGrp="1"/>
          </p:cNvSpPr>
          <p:nvPr>
            <p:ph type="body" idx="1"/>
          </p:nvPr>
        </p:nvSpPr>
        <p:spPr>
          <a:xfrm>
            <a:off x="1484312" y="3505200"/>
            <a:ext cx="10018713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4060"/>
              <a:buNone/>
              <a:defRPr sz="2800" b="0" cap="none">
                <a:solidFill>
                  <a:schemeClr val="dk1"/>
                </a:solidFill>
              </a:defRPr>
            </a:lvl1pPr>
            <a:lvl2pPr marL="914400" lvl="1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marL="1371600" lvl="2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marL="1828800" lvl="3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marL="2286000" lvl="4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marL="2743200" lvl="5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marL="3200400" lvl="6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marL="3657600" lvl="7" indent="-394334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marL="4114800" lvl="8" indent="-394334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7"/>
          <p:cNvSpPr txBox="1">
            <a:spLocks noGrp="1"/>
          </p:cNvSpPr>
          <p:nvPr>
            <p:ph type="body" idx="2"/>
          </p:nvPr>
        </p:nvSpPr>
        <p:spPr>
          <a:xfrm>
            <a:off x="1484311" y="4343400"/>
            <a:ext cx="10018713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261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27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7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7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body" idx="1"/>
          </p:nvPr>
        </p:nvSpPr>
        <p:spPr>
          <a:xfrm rot="5400000">
            <a:off x="4931566" y="-780257"/>
            <a:ext cx="3124201" cy="10018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4335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marL="914400" lvl="1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marL="1371600" lvl="2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marL="1828800" lvl="3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marL="2286000" lvl="4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marL="2743200" lvl="5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marL="3200400" lvl="6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marL="3657600" lvl="7" indent="-394334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marL="4114800" lvl="8" indent="-394334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8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8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title"/>
          </p:nvPr>
        </p:nvSpPr>
        <p:spPr>
          <a:xfrm rot="5400000">
            <a:off x="8065140" y="2353316"/>
            <a:ext cx="5105400" cy="1770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1"/>
          </p:nvPr>
        </p:nvSpPr>
        <p:spPr>
          <a:xfrm rot="5400000">
            <a:off x="2941483" y="-771371"/>
            <a:ext cx="5105400" cy="8019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4335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marL="914400" lvl="1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marL="1371600" lvl="2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marL="1828800" lvl="3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marL="2286000" lvl="4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marL="2743200" lvl="5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marL="3200400" lvl="6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marL="3657600" lvl="7" indent="-394334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marL="4114800" lvl="8" indent="-394334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9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9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4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94335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marL="914400" lvl="1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marL="1371600" lvl="2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marL="1828800" lvl="3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marL="2286000" lvl="4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marL="2743200" lvl="5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marL="3200400" lvl="6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marL="3657600" lvl="7" indent="-394334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marL="4114800" lvl="8" indent="-394334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sldNum" idx="12"/>
          </p:nvPr>
        </p:nvSpPr>
        <p:spPr>
          <a:xfrm>
            <a:off x="10951856" y="5867131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5"/>
          <p:cNvSpPr txBox="1"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1"/>
          </p:nvPr>
        </p:nvSpPr>
        <p:spPr>
          <a:xfrm>
            <a:off x="1484312" y="2666999"/>
            <a:ext cx="4895055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94335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marL="914400" lvl="1" indent="-375919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marL="1371600" lvl="2" indent="-357505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marL="1828800" lvl="3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marL="2286000" lvl="4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marL="2743200" lvl="5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marL="3200400" lvl="6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marL="3657600" lvl="7" indent="-33909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marL="4114800" lvl="8" indent="-33909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body" idx="2"/>
          </p:nvPr>
        </p:nvSpPr>
        <p:spPr>
          <a:xfrm>
            <a:off x="6607967" y="2667000"/>
            <a:ext cx="4895056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94335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marL="914400" lvl="1" indent="-375919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marL="1371600" lvl="2" indent="-357505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marL="1828800" lvl="3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marL="2286000" lvl="4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marL="2743200" lvl="5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marL="3200400" lvl="6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marL="3657600" lvl="7" indent="-33909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marL="4114800" lvl="8" indent="-33909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4060"/>
              <a:buNone/>
              <a:defRPr sz="2800" b="0">
                <a:solidFill>
                  <a:srgbClr val="1186C3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9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232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body" idx="2"/>
          </p:nvPr>
        </p:nvSpPr>
        <p:spPr>
          <a:xfrm>
            <a:off x="1484311" y="3335337"/>
            <a:ext cx="4895056" cy="245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4335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marL="914400" lvl="1" indent="-375919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marL="1371600" lvl="2" indent="-357505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marL="1828800" lvl="3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marL="2286000" lvl="4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marL="2743200" lvl="5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marL="3200400" lvl="6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marL="3657600" lvl="7" indent="-33909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marL="4114800" lvl="8" indent="-33909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body" idx="3"/>
          </p:nvPr>
        </p:nvSpPr>
        <p:spPr>
          <a:xfrm>
            <a:off x="6880487" y="2667000"/>
            <a:ext cx="4622537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4060"/>
              <a:buNone/>
              <a:defRPr sz="2800" b="0">
                <a:solidFill>
                  <a:srgbClr val="1186C3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29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232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body" idx="4"/>
          </p:nvPr>
        </p:nvSpPr>
        <p:spPr>
          <a:xfrm>
            <a:off x="6607967" y="3335337"/>
            <a:ext cx="4895056" cy="245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4335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 sz="1800"/>
            </a:lvl1pPr>
            <a:lvl2pPr marL="914400" lvl="1" indent="-375919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2pPr>
            <a:lvl3pPr marL="1371600" lvl="2" indent="-357505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3pPr>
            <a:lvl4pPr marL="1828800" lvl="3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4pPr>
            <a:lvl5pPr marL="2286000" lvl="4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5pPr>
            <a:lvl6pPr marL="2743200" lvl="5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marL="3200400" lvl="6" indent="-339089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marL="3657600" lvl="7" indent="-33909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marL="4114800" lvl="8" indent="-33909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8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>
            <a:off x="5262033" y="685799"/>
            <a:ext cx="6240990" cy="5105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12750" algn="l">
              <a:spcBef>
                <a:spcPts val="400"/>
              </a:spcBef>
              <a:spcAft>
                <a:spcPts val="0"/>
              </a:spcAft>
              <a:buSzPts val="2900"/>
              <a:buChar char="•"/>
              <a:defRPr sz="2000"/>
            </a:lvl1pPr>
            <a:lvl2pPr marL="914400" lvl="1" indent="-394335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 sz="1800"/>
            </a:lvl2pPr>
            <a:lvl3pPr marL="1371600" lvl="2" indent="-375919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3pPr>
            <a:lvl4pPr marL="1828800" lvl="3" indent="-357505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4pPr>
            <a:lvl5pPr marL="2286000" lvl="4" indent="-357504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5pPr>
            <a:lvl6pPr marL="2743200" lvl="5" indent="-357504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6pPr>
            <a:lvl7pPr marL="3200400" lvl="6" indent="-357504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7pPr>
            <a:lvl8pPr marL="3657600" lvl="7" indent="-357504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8pPr>
            <a:lvl9pPr marL="4114800" lvl="8" indent="-357504" algn="l">
              <a:spcBef>
                <a:spcPts val="600"/>
              </a:spcBef>
              <a:spcAft>
                <a:spcPts val="600"/>
              </a:spcAft>
              <a:buSzPts val="2030"/>
              <a:buChar char="•"/>
              <a:defRPr sz="1400"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body" idx="2"/>
          </p:nvPr>
        </p:nvSpPr>
        <p:spPr>
          <a:xfrm>
            <a:off x="1484312" y="2971800"/>
            <a:ext cx="3549121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23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1"/>
          <p:cNvSpPr txBox="1"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bel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>
            <a:spLocks noGrp="1"/>
          </p:cNvSpPr>
          <p:nvPr>
            <p:ph type="pic" idx="2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" name="Google Shape;78;p21"/>
          <p:cNvSpPr txBox="1">
            <a:spLocks noGrp="1"/>
          </p:cNvSpPr>
          <p:nvPr>
            <p:ph type="body" idx="1"/>
          </p:nvPr>
        </p:nvSpPr>
        <p:spPr>
          <a:xfrm>
            <a:off x="1482724" y="3124199"/>
            <a:ext cx="5426158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2610"/>
              <a:buNone/>
              <a:defRPr sz="18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2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7" name="Google Shape;7;p12"/>
            <p:cNvSpPr/>
            <p:nvPr/>
          </p:nvSpPr>
          <p:spPr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l" t="t" r="r" b="b"/>
              <a:pathLst>
                <a:path w="707" h="3357" extrusionOk="0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" name="Google Shape;8;p12"/>
            <p:cNvSpPr/>
            <p:nvPr/>
          </p:nvSpPr>
          <p:spPr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l" t="t" r="r" b="b"/>
              <a:pathLst>
                <a:path w="704" h="3324" extrusionOk="0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9" name="Google Shape;9;p12"/>
            <p:cNvSpPr/>
            <p:nvPr/>
          </p:nvSpPr>
          <p:spPr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l" t="t" r="r" b="b"/>
              <a:pathLst>
                <a:path w="774" h="1020" extrusionOk="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0" name="Google Shape;10;p12"/>
            <p:cNvSpPr/>
            <p:nvPr/>
          </p:nvSpPr>
          <p:spPr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l" t="t" r="r" b="b"/>
              <a:pathLst>
                <a:path w="942" h="987" extrusionOk="0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982"/>
            </a:solidFill>
            <a:ln>
              <a:noFill/>
            </a:ln>
          </p:spPr>
        </p:sp>
        <p:sp>
          <p:nvSpPr>
            <p:cNvPr id="11" name="Google Shape;11;p12"/>
            <p:cNvSpPr/>
            <p:nvPr/>
          </p:nvSpPr>
          <p:spPr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l" t="t" r="r" b="b"/>
              <a:pathLst>
                <a:path w="1342" h="990" extrusionOk="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1186C3"/>
            </a:solidFill>
            <a:ln>
              <a:noFill/>
            </a:ln>
          </p:spPr>
        </p:sp>
        <p:sp>
          <p:nvSpPr>
            <p:cNvPr id="12" name="Google Shape;12;p12"/>
            <p:cNvSpPr/>
            <p:nvPr/>
          </p:nvSpPr>
          <p:spPr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l" t="t" r="r" b="b"/>
              <a:pathLst>
                <a:path w="1068" h="1020" extrusionOk="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13" name="Google Shape;13;p12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sz="4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449580" algn="l" rtl="0">
              <a:spcBef>
                <a:spcPts val="480"/>
              </a:spcBef>
              <a:spcAft>
                <a:spcPts val="0"/>
              </a:spcAft>
              <a:buClr>
                <a:srgbClr val="1186C3"/>
              </a:buClr>
              <a:buSzPts val="348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412750" algn="l" rtl="0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9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94335" algn="l" rtl="0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61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75919" algn="l" rtl="0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3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57504" algn="l" rtl="0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57504" algn="l" rtl="0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57504" algn="l" rtl="0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57504" algn="l" rtl="0">
              <a:spcBef>
                <a:spcPts val="600"/>
              </a:spcBef>
              <a:spcAft>
                <a:spcPts val="0"/>
              </a:spcAft>
              <a:buClr>
                <a:srgbClr val="1186C3"/>
              </a:buClr>
              <a:buSzPts val="203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57504" algn="l" rtl="0">
              <a:spcBef>
                <a:spcPts val="600"/>
              </a:spcBef>
              <a:spcAft>
                <a:spcPts val="600"/>
              </a:spcAft>
              <a:buClr>
                <a:srgbClr val="1186C3"/>
              </a:buClr>
              <a:buSzPts val="203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dt" idx="10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ftr" idx="11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ldNum" idx="12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"/>
          <p:cNvSpPr txBox="1"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rbel"/>
              <a:buNone/>
            </a:pPr>
            <a:r>
              <a:rPr lang="es-ES"/>
              <a:t>Finnwey</a:t>
            </a:r>
            <a:endParaRPr/>
          </a:p>
        </p:txBody>
      </p:sp>
      <p:sp>
        <p:nvSpPr>
          <p:cNvPr id="143" name="Google Shape;143;p1"/>
          <p:cNvSpPr txBox="1"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3045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0"/>
          <p:cNvSpPr txBox="1">
            <a:spLocks noGrp="1"/>
          </p:cNvSpPr>
          <p:nvPr>
            <p:ph type="title"/>
          </p:nvPr>
        </p:nvSpPr>
        <p:spPr>
          <a:xfrm>
            <a:off x="1484311" y="1143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Cronograma</a:t>
            </a:r>
            <a:endParaRPr/>
          </a:p>
        </p:txBody>
      </p:sp>
      <p:pic>
        <p:nvPicPr>
          <p:cNvPr id="222" name="Google Shape;22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0050" y="1480174"/>
            <a:ext cx="9446400" cy="468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1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Comentario final :D</a:t>
            </a:r>
            <a:endParaRPr/>
          </a:p>
        </p:txBody>
      </p:sp>
      <p:sp>
        <p:nvSpPr>
          <p:cNvPr id="228" name="Google Shape;228;p11"/>
          <p:cNvSpPr txBox="1">
            <a:spLocks noGrp="1"/>
          </p:cNvSpPr>
          <p:nvPr>
            <p:ph type="body" idx="1"/>
          </p:nvPr>
        </p:nvSpPr>
        <p:spPr>
          <a:xfrm>
            <a:off x="2228950" y="2438400"/>
            <a:ext cx="7785600" cy="18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64770" algn="l" rtl="0">
              <a:spcBef>
                <a:spcPts val="0"/>
              </a:spcBef>
              <a:spcAft>
                <a:spcPts val="0"/>
              </a:spcAft>
              <a:buSzPts val="3480"/>
              <a:buNone/>
            </a:pPr>
            <a:r>
              <a:rPr lang="es-ES" sz="1800" b="1"/>
              <a:t>Finwey busca convertirse en una herramienta accesible y confiable para combatir la falta de educación financiera en Chile y LATAM, ayudando a los usuarios a organizar sus gastos y mejorar su calidad de vida desde una primera versión simple, pero con visión de escalabilidad futura.</a:t>
            </a:r>
            <a:endParaRPr sz="1800" b="1"/>
          </a:p>
        </p:txBody>
      </p:sp>
      <p:pic>
        <p:nvPicPr>
          <p:cNvPr id="229" name="Google Shape;22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3100" y="3926387"/>
            <a:ext cx="2817300" cy="281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85390d0ad9_0_77"/>
          <p:cNvSpPr txBox="1">
            <a:spLocks noGrp="1"/>
          </p:cNvSpPr>
          <p:nvPr>
            <p:ph type="title"/>
          </p:nvPr>
        </p:nvSpPr>
        <p:spPr>
          <a:xfrm>
            <a:off x="1484300" y="350475"/>
            <a:ext cx="10018800" cy="12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Descripción</a:t>
            </a:r>
            <a:endParaRPr/>
          </a:p>
        </p:txBody>
      </p:sp>
      <p:sp>
        <p:nvSpPr>
          <p:cNvPr id="149" name="Google Shape;149;g385390d0ad9_0_77"/>
          <p:cNvSpPr txBox="1">
            <a:spLocks noGrp="1"/>
          </p:cNvSpPr>
          <p:nvPr>
            <p:ph type="body" idx="1"/>
          </p:nvPr>
        </p:nvSpPr>
        <p:spPr>
          <a:xfrm>
            <a:off x="1484300" y="1716950"/>
            <a:ext cx="10018800" cy="19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64770" algn="l" rtl="0">
              <a:spcBef>
                <a:spcPts val="1080"/>
              </a:spcBef>
              <a:spcAft>
                <a:spcPts val="0"/>
              </a:spcAft>
              <a:buClr>
                <a:srgbClr val="1287C3"/>
              </a:buClr>
              <a:buSzPts val="3480"/>
              <a:buNone/>
            </a:pPr>
            <a:r>
              <a:rPr lang="es-ES"/>
              <a:t>Finnwey es una aplicación móvil que permite a los usuarios registrar sus gastos, establecer presupuestos y recibir tips financieros dinámicos, ayudándolos a organizar su dinero y mejorar su educación financiera de manera práctica.</a:t>
            </a:r>
            <a:endParaRPr/>
          </a:p>
        </p:txBody>
      </p:sp>
      <p:pic>
        <p:nvPicPr>
          <p:cNvPr id="150" name="Google Shape;150;g385390d0ad9_0_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3000" y="3857950"/>
            <a:ext cx="2853875" cy="285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385390d0ad9_0_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1825" y="3876237"/>
            <a:ext cx="2817300" cy="281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"/>
          <p:cNvSpPr txBox="1">
            <a:spLocks noGrp="1"/>
          </p:cNvSpPr>
          <p:nvPr>
            <p:ph type="title"/>
          </p:nvPr>
        </p:nvSpPr>
        <p:spPr>
          <a:xfrm>
            <a:off x="1234961" y="576725"/>
            <a:ext cx="10018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Problemática</a:t>
            </a:r>
            <a:endParaRPr/>
          </a:p>
        </p:txBody>
      </p:sp>
      <p:sp>
        <p:nvSpPr>
          <p:cNvPr id="157" name="Google Shape;157;p3"/>
          <p:cNvSpPr txBox="1">
            <a:spLocks noGrp="1"/>
          </p:cNvSpPr>
          <p:nvPr>
            <p:ph type="body" idx="1"/>
          </p:nvPr>
        </p:nvSpPr>
        <p:spPr>
          <a:xfrm>
            <a:off x="1484306" y="2329325"/>
            <a:ext cx="3835200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20000"/>
          </a:bodyPr>
          <a:lstStyle/>
          <a:p>
            <a:pPr marL="285750" lvl="0" indent="-236029" algn="l" rtl="0">
              <a:spcBef>
                <a:spcPts val="0"/>
              </a:spcBef>
              <a:spcAft>
                <a:spcPts val="0"/>
              </a:spcAft>
              <a:buSzPct val="145000"/>
              <a:buChar char="•"/>
            </a:pPr>
            <a:r>
              <a:rPr lang="es-ES"/>
              <a:t>En Chile, el 60% de la población no tiene un presupuesto mensual claro ni control de sus gastos.</a:t>
            </a:r>
            <a:endParaRPr/>
          </a:p>
          <a:p>
            <a:pPr marL="285750" lvl="0" indent="-236029" algn="l" rtl="0">
              <a:spcBef>
                <a:spcPts val="1080"/>
              </a:spcBef>
              <a:spcAft>
                <a:spcPts val="0"/>
              </a:spcAft>
              <a:buClr>
                <a:srgbClr val="1287C3"/>
              </a:buClr>
              <a:buSzPct val="145000"/>
              <a:buChar char="•"/>
            </a:pPr>
            <a:r>
              <a:rPr lang="es-ES"/>
              <a:t>Las personas se enfrentan a una falta de conocimiento sobre conceptos financieros como ahorro, inversión y planificación de gastos a largo plazo.</a:t>
            </a:r>
            <a:endParaRPr/>
          </a:p>
          <a:p>
            <a:pPr marL="285750" lvl="0" indent="-64770" algn="l" rtl="0">
              <a:spcBef>
                <a:spcPts val="1080"/>
              </a:spcBef>
              <a:spcAft>
                <a:spcPts val="0"/>
              </a:spcAft>
              <a:buClr>
                <a:srgbClr val="1287C3"/>
              </a:buClr>
              <a:buSzPct val="145000"/>
              <a:buNone/>
            </a:pPr>
            <a:endParaRPr/>
          </a:p>
        </p:txBody>
      </p:sp>
      <p:sp>
        <p:nvSpPr>
          <p:cNvPr id="158" name="Google Shape;158;p3"/>
          <p:cNvSpPr txBox="1">
            <a:spLocks noGrp="1"/>
          </p:cNvSpPr>
          <p:nvPr>
            <p:ph type="body" idx="1"/>
          </p:nvPr>
        </p:nvSpPr>
        <p:spPr>
          <a:xfrm>
            <a:off x="6504225" y="2438400"/>
            <a:ext cx="41769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1080"/>
              </a:spcBef>
              <a:spcAft>
                <a:spcPts val="0"/>
              </a:spcAft>
              <a:buNone/>
            </a:pPr>
            <a:endParaRPr sz="1850"/>
          </a:p>
          <a:p>
            <a:pPr marL="457200" lvl="0" indent="-346075" algn="l" rtl="0">
              <a:lnSpc>
                <a:spcPct val="90000"/>
              </a:lnSpc>
              <a:spcBef>
                <a:spcPts val="1080"/>
              </a:spcBef>
              <a:spcAft>
                <a:spcPts val="0"/>
              </a:spcAft>
              <a:buSzPts val="1850"/>
              <a:buChar char="•"/>
            </a:pPr>
            <a:r>
              <a:rPr lang="es-ES" sz="1850"/>
              <a:t>Endeudamiento descontrolado en jóvenes y adultos.</a:t>
            </a:r>
            <a:endParaRPr sz="1850"/>
          </a:p>
          <a:p>
            <a:pPr marL="457200" lvl="0" indent="0" algn="l" rtl="0">
              <a:lnSpc>
                <a:spcPct val="90000"/>
              </a:lnSpc>
              <a:spcBef>
                <a:spcPts val="1080"/>
              </a:spcBef>
              <a:spcAft>
                <a:spcPts val="0"/>
              </a:spcAft>
              <a:buNone/>
            </a:pPr>
            <a:endParaRPr sz="1850"/>
          </a:p>
          <a:p>
            <a:pPr marL="457200" lvl="0" indent="-346075" algn="l" rtl="0">
              <a:lnSpc>
                <a:spcPct val="90000"/>
              </a:lnSpc>
              <a:spcBef>
                <a:spcPts val="1080"/>
              </a:spcBef>
              <a:spcAft>
                <a:spcPts val="0"/>
              </a:spcAft>
              <a:buSzPts val="1850"/>
              <a:buChar char="•"/>
            </a:pPr>
            <a:r>
              <a:rPr lang="es-ES" sz="1850"/>
              <a:t>Usuarios no saben en qué gastan su dinero.</a:t>
            </a:r>
            <a:endParaRPr sz="1850"/>
          </a:p>
        </p:txBody>
      </p:sp>
      <p:sp>
        <p:nvSpPr>
          <p:cNvPr id="159" name="Google Shape;159;p3"/>
          <p:cNvSpPr/>
          <p:nvPr/>
        </p:nvSpPr>
        <p:spPr>
          <a:xfrm>
            <a:off x="5263125" y="3562325"/>
            <a:ext cx="1241100" cy="65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60" name="Google Shape;16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4481" y="4403150"/>
            <a:ext cx="2736392" cy="184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Solución</a:t>
            </a:r>
            <a:endParaRPr/>
          </a:p>
        </p:txBody>
      </p:sp>
      <p:sp>
        <p:nvSpPr>
          <p:cNvPr id="166" name="Google Shape;166;p4"/>
          <p:cNvSpPr txBox="1">
            <a:spLocks noGrp="1"/>
          </p:cNvSpPr>
          <p:nvPr>
            <p:ph type="body" idx="1"/>
          </p:nvPr>
        </p:nvSpPr>
        <p:spPr>
          <a:xfrm>
            <a:off x="1459225" y="2673250"/>
            <a:ext cx="6486900" cy="3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7500" lnSpcReduction="10000"/>
          </a:bodyPr>
          <a:lstStyle/>
          <a:p>
            <a:pPr marL="457200" lvl="0" indent="-357044" algn="l" rtl="0">
              <a:spcBef>
                <a:spcPts val="1080"/>
              </a:spcBef>
              <a:spcAft>
                <a:spcPts val="0"/>
              </a:spcAft>
              <a:buSzPct val="108750"/>
              <a:buChar char="•"/>
            </a:pPr>
            <a:r>
              <a:rPr lang="es-ES"/>
              <a:t>App sencilla y práctica para control de gastos básicos.</a:t>
            </a:r>
            <a:endParaRPr/>
          </a:p>
          <a:p>
            <a:pPr marL="457200" lvl="0" indent="0" algn="l" rtl="0">
              <a:spcBef>
                <a:spcPts val="1080"/>
              </a:spcBef>
              <a:spcAft>
                <a:spcPts val="0"/>
              </a:spcAft>
              <a:buNone/>
            </a:pPr>
            <a:endParaRPr/>
          </a:p>
          <a:p>
            <a:pPr marL="457200" lvl="0" indent="-357044" algn="l" rtl="0">
              <a:spcBef>
                <a:spcPts val="1080"/>
              </a:spcBef>
              <a:spcAft>
                <a:spcPts val="0"/>
              </a:spcAft>
              <a:buSzPct val="108750"/>
              <a:buChar char="•"/>
            </a:pPr>
            <a:r>
              <a:rPr lang="es-ES"/>
              <a:t>Reportes visuales claros para interpretar mejor los gastos.</a:t>
            </a:r>
            <a:endParaRPr/>
          </a:p>
          <a:p>
            <a:pPr marL="457200" lvl="0" indent="0" algn="l" rtl="0">
              <a:spcBef>
                <a:spcPts val="1080"/>
              </a:spcBef>
              <a:spcAft>
                <a:spcPts val="0"/>
              </a:spcAft>
              <a:buNone/>
            </a:pPr>
            <a:endParaRPr/>
          </a:p>
          <a:p>
            <a:pPr marL="457200" lvl="0" indent="-357044" algn="l" rtl="0">
              <a:spcBef>
                <a:spcPts val="1080"/>
              </a:spcBef>
              <a:spcAft>
                <a:spcPts val="0"/>
              </a:spcAft>
              <a:buSzPct val="108750"/>
              <a:buChar char="•"/>
            </a:pPr>
            <a:r>
              <a:rPr lang="es-ES"/>
              <a:t>Presupuestos y metas simples para fomentar el ahorro.</a:t>
            </a:r>
            <a:endParaRPr/>
          </a:p>
          <a:p>
            <a:pPr marL="457200" lvl="0" indent="0" algn="l" rtl="0">
              <a:spcBef>
                <a:spcPts val="1080"/>
              </a:spcBef>
              <a:spcAft>
                <a:spcPts val="0"/>
              </a:spcAft>
              <a:buNone/>
            </a:pPr>
            <a:endParaRPr/>
          </a:p>
          <a:p>
            <a:pPr marL="457200" lvl="0" indent="-357044" algn="l" rtl="0">
              <a:spcBef>
                <a:spcPts val="1080"/>
              </a:spcBef>
              <a:spcAft>
                <a:spcPts val="0"/>
              </a:spcAft>
              <a:buSzPct val="108750"/>
              <a:buChar char="•"/>
            </a:pPr>
            <a:r>
              <a:rPr lang="es-ES"/>
              <a:t>Tips financieros con IA adaptados al comportamiento del usuario.</a:t>
            </a:r>
            <a:endParaRPr/>
          </a:p>
        </p:txBody>
      </p:sp>
      <p:pic>
        <p:nvPicPr>
          <p:cNvPr id="167" name="Google Shape;16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3300" y="2409024"/>
            <a:ext cx="3941074" cy="394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"/>
          <p:cNvSpPr txBox="1">
            <a:spLocks noGrp="1"/>
          </p:cNvSpPr>
          <p:nvPr>
            <p:ph type="title"/>
          </p:nvPr>
        </p:nvSpPr>
        <p:spPr>
          <a:xfrm>
            <a:off x="1484300" y="505225"/>
            <a:ext cx="10018800" cy="12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Objetivo General</a:t>
            </a:r>
            <a:endParaRPr/>
          </a:p>
        </p:txBody>
      </p:sp>
      <p:pic>
        <p:nvPicPr>
          <p:cNvPr id="173" name="Google Shape;17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8300" y="1913800"/>
            <a:ext cx="2991775" cy="448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6550" y="2054699"/>
            <a:ext cx="2744540" cy="411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8025" y="2054699"/>
            <a:ext cx="2744540" cy="411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 dirty="0"/>
              <a:t>Objetivos específicos</a:t>
            </a:r>
            <a:endParaRPr dirty="0"/>
          </a:p>
        </p:txBody>
      </p:sp>
      <p:sp>
        <p:nvSpPr>
          <p:cNvPr id="181" name="Google Shape;181;p6"/>
          <p:cNvSpPr txBox="1">
            <a:spLocks noGrp="1"/>
          </p:cNvSpPr>
          <p:nvPr>
            <p:ph type="body" idx="1"/>
          </p:nvPr>
        </p:nvSpPr>
        <p:spPr>
          <a:xfrm>
            <a:off x="1484304" y="2667000"/>
            <a:ext cx="55278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7500" lnSpcReduction="20000"/>
          </a:bodyPr>
          <a:lstStyle/>
          <a:p>
            <a:r>
              <a:rPr lang="es-CL" dirty="0"/>
              <a:t>Registro de gastos: Lograr que al menos un 70% de los usuarios registren sus gastos diarios durante el primer mes.</a:t>
            </a:r>
          </a:p>
          <a:p>
            <a:pPr marL="62865" indent="0">
              <a:buNone/>
            </a:pPr>
            <a:endParaRPr lang="es-CL" dirty="0"/>
          </a:p>
          <a:p>
            <a:r>
              <a:rPr lang="es-CL" dirty="0"/>
              <a:t>Reducción de deuda: Disminuir la deuda total de los usuarios en un 10% respecto al mes anterior.</a:t>
            </a:r>
          </a:p>
          <a:p>
            <a:pPr marL="62865" indent="0">
              <a:buNone/>
            </a:pPr>
            <a:endParaRPr lang="es-CL" dirty="0"/>
          </a:p>
          <a:p>
            <a:r>
              <a:rPr lang="es-CL" dirty="0"/>
              <a:t>Mayor ahorro: Incrementar en un 15% el ahorro mensual promedio de los usuarios mediante seguimiento y alertas de gastos.</a:t>
            </a:r>
          </a:p>
          <a:p>
            <a:pPr marL="62865" indent="0">
              <a:buNone/>
            </a:pPr>
            <a:endParaRPr lang="es-CL" dirty="0"/>
          </a:p>
          <a:p>
            <a:r>
              <a:rPr lang="es-CL" dirty="0"/>
              <a:t>Uso de OCR: Conseguir que el 80% de los usuarios activos utilicen la función de OCR para registrar boletas y recibos.</a:t>
            </a:r>
          </a:p>
          <a:p>
            <a:endParaRPr b="1" dirty="0"/>
          </a:p>
        </p:txBody>
      </p:sp>
      <p:pic>
        <p:nvPicPr>
          <p:cNvPr id="182" name="Google Shape;18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9579" y="2438399"/>
            <a:ext cx="4114801" cy="411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Alcances y limitaciones</a:t>
            </a:r>
            <a:endParaRPr/>
          </a:p>
        </p:txBody>
      </p:sp>
      <p:sp>
        <p:nvSpPr>
          <p:cNvPr id="188" name="Google Shape;188;p7"/>
          <p:cNvSpPr txBox="1">
            <a:spLocks noGrp="1"/>
          </p:cNvSpPr>
          <p:nvPr>
            <p:ph type="body" idx="1"/>
          </p:nvPr>
        </p:nvSpPr>
        <p:spPr>
          <a:xfrm>
            <a:off x="1302500" y="2158125"/>
            <a:ext cx="3541800" cy="31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40000" lnSpcReduction="20000"/>
          </a:bodyPr>
          <a:lstStyle/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 dirty="0"/>
              <a:t>Alcances (V1):</a:t>
            </a:r>
            <a:endParaRPr sz="4400" dirty="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endParaRPr sz="4400" dirty="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endParaRPr sz="4400" dirty="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 dirty="0"/>
              <a:t>Registro de gastos (manual y OCR)</a:t>
            </a:r>
            <a:endParaRPr sz="4400" dirty="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endParaRPr sz="4400" dirty="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 dirty="0"/>
              <a:t>Reportes básicos </a:t>
            </a:r>
            <a:endParaRPr sz="4400" dirty="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endParaRPr sz="4400" dirty="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s-ES" sz="4400" dirty="0" err="1"/>
              <a:t>Tips</a:t>
            </a:r>
            <a:r>
              <a:rPr lang="es-ES" sz="4400" dirty="0"/>
              <a:t> financieros</a:t>
            </a:r>
            <a:endParaRPr sz="4400" dirty="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9" name="Google Shape;189;p7"/>
          <p:cNvSpPr txBox="1">
            <a:spLocks noGrp="1"/>
          </p:cNvSpPr>
          <p:nvPr>
            <p:ph type="body" idx="1"/>
          </p:nvPr>
        </p:nvSpPr>
        <p:spPr>
          <a:xfrm>
            <a:off x="8161125" y="2158125"/>
            <a:ext cx="3728100" cy="28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40000" lnSpcReduction="20000"/>
          </a:bodyPr>
          <a:lstStyle/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/>
              <a:t>Limitaciones (V1)</a:t>
            </a:r>
            <a:endParaRPr sz="440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endParaRPr sz="440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endParaRPr sz="440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/>
              <a:t>No incluye inversiones ni conexión con bancos.</a:t>
            </a:r>
            <a:endParaRPr sz="440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endParaRPr sz="440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r>
              <a:rPr lang="es-ES" sz="4400"/>
              <a:t>Tips de IA iniciales serán simples (evolutivo en futuras versiones).</a:t>
            </a:r>
            <a:endParaRPr sz="4400"/>
          </a:p>
          <a:p>
            <a:pPr marL="0" lvl="0" indent="0" algn="l" rtl="0">
              <a:spcBef>
                <a:spcPts val="108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0" name="Google Shape;19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925" y="2158125"/>
            <a:ext cx="3118600" cy="311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Metodología</a:t>
            </a:r>
            <a:endParaRPr/>
          </a:p>
        </p:txBody>
      </p:sp>
      <p:pic>
        <p:nvPicPr>
          <p:cNvPr id="196" name="Google Shape;196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563" y="2308699"/>
            <a:ext cx="6172201" cy="411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85390d0ad9_0_29"/>
          <p:cNvSpPr txBox="1">
            <a:spLocks noGrp="1"/>
          </p:cNvSpPr>
          <p:nvPr>
            <p:ph type="title"/>
          </p:nvPr>
        </p:nvSpPr>
        <p:spPr>
          <a:xfrm>
            <a:off x="1484311" y="114300"/>
            <a:ext cx="10018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</a:pPr>
            <a:r>
              <a:rPr lang="es-ES"/>
              <a:t>Tecnología</a:t>
            </a:r>
            <a:endParaRPr/>
          </a:p>
        </p:txBody>
      </p:sp>
      <p:pic>
        <p:nvPicPr>
          <p:cNvPr id="202" name="Google Shape;202;g385390d0ad9_0_29" descr="Should I Use Expo for React Native in 2025?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4313" y="1703863"/>
            <a:ext cx="2318934" cy="1304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385390d0ad9_0_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4275" y="3268775"/>
            <a:ext cx="2318950" cy="1304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385390d0ad9_0_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3175" y="4833675"/>
            <a:ext cx="2501176" cy="131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g385390d0ad9_0_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97725" y="1679050"/>
            <a:ext cx="2422349" cy="135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385390d0ad9_0_29" descr="Branding | Supabase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97725" y="3225275"/>
            <a:ext cx="2318950" cy="139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385390d0ad9_0_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167937" y="1699300"/>
            <a:ext cx="2335166" cy="1313537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385390d0ad9_0_29"/>
          <p:cNvSpPr txBox="1"/>
          <p:nvPr/>
        </p:nvSpPr>
        <p:spPr>
          <a:xfrm>
            <a:off x="3803225" y="2155975"/>
            <a:ext cx="130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→ App móvil.</a:t>
            </a:r>
            <a:endParaRPr/>
          </a:p>
        </p:txBody>
      </p:sp>
      <p:sp>
        <p:nvSpPr>
          <p:cNvPr id="209" name="Google Shape;209;g385390d0ad9_0_29"/>
          <p:cNvSpPr txBox="1"/>
          <p:nvPr/>
        </p:nvSpPr>
        <p:spPr>
          <a:xfrm>
            <a:off x="3803250" y="3720875"/>
            <a:ext cx="1006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→ Estilos</a:t>
            </a:r>
            <a:endParaRPr/>
          </a:p>
        </p:txBody>
      </p:sp>
      <p:sp>
        <p:nvSpPr>
          <p:cNvPr id="210" name="Google Shape;210;g385390d0ad9_0_29"/>
          <p:cNvSpPr txBox="1"/>
          <p:nvPr/>
        </p:nvSpPr>
        <p:spPr>
          <a:xfrm>
            <a:off x="3529325" y="5161400"/>
            <a:ext cx="224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→ Manejo de estado.</a:t>
            </a:r>
            <a:endParaRPr/>
          </a:p>
        </p:txBody>
      </p:sp>
      <p:sp>
        <p:nvSpPr>
          <p:cNvPr id="211" name="Google Shape;211;g385390d0ad9_0_29"/>
          <p:cNvSpPr txBox="1"/>
          <p:nvPr/>
        </p:nvSpPr>
        <p:spPr>
          <a:xfrm>
            <a:off x="7620075" y="2155963"/>
            <a:ext cx="1269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→ API REST.</a:t>
            </a:r>
            <a:endParaRPr/>
          </a:p>
        </p:txBody>
      </p:sp>
      <p:sp>
        <p:nvSpPr>
          <p:cNvPr id="212" name="Google Shape;212;g385390d0ad9_0_29"/>
          <p:cNvSpPr txBox="1"/>
          <p:nvPr/>
        </p:nvSpPr>
        <p:spPr>
          <a:xfrm>
            <a:off x="7516675" y="3585725"/>
            <a:ext cx="1714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→ Base de datos, usuarios, archivos.</a:t>
            </a:r>
            <a:endParaRPr/>
          </a:p>
        </p:txBody>
      </p:sp>
      <p:sp>
        <p:nvSpPr>
          <p:cNvPr id="213" name="Google Shape;213;g385390d0ad9_0_29"/>
          <p:cNvSpPr txBox="1"/>
          <p:nvPr/>
        </p:nvSpPr>
        <p:spPr>
          <a:xfrm>
            <a:off x="8835513" y="30716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OCR de boletas. Tips financieros.</a:t>
            </a:r>
            <a:endParaRPr/>
          </a:p>
        </p:txBody>
      </p:sp>
      <p:sp>
        <p:nvSpPr>
          <p:cNvPr id="214" name="Google Shape;214;g385390d0ad9_0_29"/>
          <p:cNvSpPr txBox="1"/>
          <p:nvPr/>
        </p:nvSpPr>
        <p:spPr>
          <a:xfrm>
            <a:off x="2140500" y="1335225"/>
            <a:ext cx="1006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Frontend </a:t>
            </a:r>
            <a:endParaRPr/>
          </a:p>
        </p:txBody>
      </p:sp>
      <p:sp>
        <p:nvSpPr>
          <p:cNvPr id="215" name="Google Shape;215;g385390d0ad9_0_29"/>
          <p:cNvSpPr txBox="1"/>
          <p:nvPr/>
        </p:nvSpPr>
        <p:spPr>
          <a:xfrm>
            <a:off x="5894600" y="1278850"/>
            <a:ext cx="925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Backend</a:t>
            </a:r>
            <a:endParaRPr/>
          </a:p>
        </p:txBody>
      </p:sp>
      <p:sp>
        <p:nvSpPr>
          <p:cNvPr id="216" name="Google Shape;216;g385390d0ad9_0_29"/>
          <p:cNvSpPr txBox="1"/>
          <p:nvPr/>
        </p:nvSpPr>
        <p:spPr>
          <a:xfrm>
            <a:off x="10142463" y="1335225"/>
            <a:ext cx="38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IA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llax">
  <a:themeElements>
    <a:clrScheme name="Parallax">
      <a:dk1>
        <a:srgbClr val="000000"/>
      </a:dk1>
      <a:lt1>
        <a:srgbClr val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</Words>
  <Application>Microsoft Macintosh PowerPoint</Application>
  <PresentationFormat>Panorámica</PresentationFormat>
  <Paragraphs>56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Corbel</vt:lpstr>
      <vt:lpstr>Arial</vt:lpstr>
      <vt:lpstr>Parallax</vt:lpstr>
      <vt:lpstr>Finnwey</vt:lpstr>
      <vt:lpstr>Descripción</vt:lpstr>
      <vt:lpstr>Problemática</vt:lpstr>
      <vt:lpstr>Solución</vt:lpstr>
      <vt:lpstr>Objetivo General</vt:lpstr>
      <vt:lpstr>Objetivos específicos</vt:lpstr>
      <vt:lpstr>Alcances y limitaciones</vt:lpstr>
      <vt:lpstr>Metodología</vt:lpstr>
      <vt:lpstr>Tecnología</vt:lpstr>
      <vt:lpstr>Cronograma</vt:lpstr>
      <vt:lpstr>Comentario final :D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BRAYAN ABDUL Gatica</cp:lastModifiedBy>
  <cp:revision>2</cp:revision>
  <dcterms:created xsi:type="dcterms:W3CDTF">2025-08-29T03:53:54Z</dcterms:created>
  <dcterms:modified xsi:type="dcterms:W3CDTF">2025-08-30T23:20:56Z</dcterms:modified>
</cp:coreProperties>
</file>